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2230C1A-0A16-47E8-B84F-9C876C9D1D94}"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57D946B-87ED-473D-963B-D6ECDADE423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2230C1A-0A16-47E8-B84F-9C876C9D1D94}"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57D946B-87ED-473D-963B-D6ECDADE423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2230C1A-0A16-47E8-B84F-9C876C9D1D94}"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57D946B-87ED-473D-963B-D6ECDADE423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2230C1A-0A16-47E8-B84F-9C876C9D1D94}"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57D946B-87ED-473D-963B-D6ECDADE423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230C1A-0A16-47E8-B84F-9C876C9D1D94}"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57D946B-87ED-473D-963B-D6ECDADE4238}"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2230C1A-0A16-47E8-B84F-9C876C9D1D94}"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57D946B-87ED-473D-963B-D6ECDADE423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2230C1A-0A16-47E8-B84F-9C876C9D1D94}" type="datetimeFigureOut">
              <a:rPr lang="ar-IQ" smtClean="0"/>
              <a:t>09/02/1440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57D946B-87ED-473D-963B-D6ECDADE423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2230C1A-0A16-47E8-B84F-9C876C9D1D94}" type="datetimeFigureOut">
              <a:rPr lang="ar-IQ" smtClean="0"/>
              <a:t>09/02/1440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57D946B-87ED-473D-963B-D6ECDADE423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30C1A-0A16-47E8-B84F-9C876C9D1D94}" type="datetimeFigureOut">
              <a:rPr lang="ar-IQ" smtClean="0"/>
              <a:t>09/02/1440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57D946B-87ED-473D-963B-D6ECDADE423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30C1A-0A16-47E8-B84F-9C876C9D1D94}"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57D946B-87ED-473D-963B-D6ECDADE423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30C1A-0A16-47E8-B84F-9C876C9D1D94}"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57D946B-87ED-473D-963B-D6ECDADE4238}"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2230C1A-0A16-47E8-B84F-9C876C9D1D94}" type="datetimeFigureOut">
              <a:rPr lang="ar-IQ" smtClean="0"/>
              <a:t>09/02/1440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57D946B-87ED-473D-963B-D6ECDADE423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اختيار العينات في الانحدار الخطي</a:t>
            </a:r>
            <a:endParaRPr lang="ar-IQ" dirty="0"/>
          </a:p>
        </p:txBody>
      </p:sp>
      <p:sp>
        <p:nvSpPr>
          <p:cNvPr id="3" name="Subtitle 2"/>
          <p:cNvSpPr>
            <a:spLocks noGrp="1"/>
          </p:cNvSpPr>
          <p:nvPr>
            <p:ph type="subTitle" idx="1"/>
          </p:nvPr>
        </p:nvSpPr>
        <p:spPr/>
        <p:txBody>
          <a:bodyPr/>
          <a:lstStyle/>
          <a:p>
            <a:r>
              <a:rPr lang="ar-SY" b="1" dirty="0"/>
              <a:t>المعاينة العنقودية  </a:t>
            </a:r>
            <a:r>
              <a:rPr lang="en-US" b="1" dirty="0"/>
              <a:t>cluster sampling</a:t>
            </a:r>
            <a:r>
              <a:rPr lang="ar-SY" b="1" dirty="0"/>
              <a:t>: </a:t>
            </a:r>
            <a:endParaRPr lang="en-US" dirty="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b="1" dirty="0"/>
              <a:t> </a:t>
            </a:r>
            <a:r>
              <a:rPr lang="ar-SY" sz="2200" dirty="0"/>
              <a:t>يتم في هذا النوع من المعاينات اختيار مجموعات للدراسة تتميز بعدم تجانس أعضاء كل مجموعة – أي تنوعهم . ويميز عدم التجانس في هذا </a:t>
            </a:r>
            <a:r>
              <a:rPr lang="ar-SY" sz="2200" dirty="0" smtClean="0"/>
              <a:t>النوع</a:t>
            </a:r>
            <a:r>
              <a:rPr lang="ar-IQ" sz="2200" dirty="0" smtClean="0"/>
              <a:t> من</a:t>
            </a:r>
            <a:endParaRPr lang="ar-IQ" dirty="0"/>
          </a:p>
        </p:txBody>
      </p:sp>
      <p:sp>
        <p:nvSpPr>
          <p:cNvPr id="3" name="Content Placeholder 2"/>
          <p:cNvSpPr>
            <a:spLocks noGrp="1"/>
          </p:cNvSpPr>
          <p:nvPr>
            <p:ph idx="1"/>
          </p:nvPr>
        </p:nvSpPr>
        <p:spPr/>
        <p:txBody>
          <a:bodyPr/>
          <a:lstStyle/>
          <a:p>
            <a:r>
              <a:rPr lang="ar-SY" dirty="0"/>
              <a:t>المعاينات عن المعاينات العشوائية البسيطة والمنتظمة والطبقية التي سبق شرحها . فعندما يوجد لدينا عدد من المجموعات المتجانسة تتميز بوجود اختلافات واضحة بين أعضاء كل مجموعة ، فإنه يوجد لدينا ظروف مثالية لاستخدام المعاينة العنقودية . وفي هذه الظروف يتم جمع المعلومات من أعضاء المجموعات التي يتم اختيارها عشوائياً .</a:t>
            </a:r>
            <a:endParaRPr lang="en-US" dirty="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Y" dirty="0"/>
              <a:t>وتعتبر اللجان الخاصة التي يتم تكوينها في المنظمات من الأقسام المختلفة لتقدم </a:t>
            </a:r>
            <a:endParaRPr lang="ar-IQ" dirty="0"/>
          </a:p>
        </p:txBody>
      </p:sp>
      <p:sp>
        <p:nvSpPr>
          <p:cNvPr id="3" name="Content Placeholder 2"/>
          <p:cNvSpPr>
            <a:spLocks noGrp="1"/>
          </p:cNvSpPr>
          <p:nvPr>
            <p:ph idx="1"/>
          </p:nvPr>
        </p:nvSpPr>
        <p:spPr/>
        <p:txBody>
          <a:bodyPr>
            <a:normAutofit fontScale="92500" lnSpcReduction="20000"/>
          </a:bodyPr>
          <a:lstStyle/>
          <a:p>
            <a:r>
              <a:rPr lang="ar-SY" dirty="0"/>
              <a:t>المقترحات لرئيس الشركة في المجالات الاستراتيجية المتنوعة مثل تنمية المنتجات وتوزيع موارد الشركة واستراتيجيات التسويق وما شابه ذلك ، ليتمكن من اتخاذ القرارات الجيدة من الأمثلة الجيدة للعناقيد أو المجموعات المختلفة ، حيث تضم كل مجموعة (عنقود) عدداً من الأعضاء غير المتجانسين من ناحية الاهتمامات والتوجهات والقيم والفلسفة والمصالح الشخصية ، يتم سحبهم من أقسام مختلفة لتقديم وجهات نظر مختلفة . وبناء على آرائهم الفردية والجماعية ( الموحدة ) يستطيع رئيس الشركة اتخاذ قرارات نهائية جيدة بشأن توجهات الشركة الاستراتيجية . وتقدم لنا المعاينة العنقودية اختلافات أكثر داخل كل مجموعة ، وتجانساً أكبر بين المجموعات</a:t>
            </a:r>
            <a:endParaRPr lang="en-US" dirty="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sz="2700" dirty="0" smtClean="0"/>
              <a:t/>
            </a:r>
            <a:br>
              <a:rPr lang="ar-IQ" sz="2700" dirty="0" smtClean="0"/>
            </a:br>
            <a:r>
              <a:rPr lang="ar-SY" sz="2700" dirty="0" smtClean="0"/>
              <a:t>وذلك </a:t>
            </a:r>
            <a:r>
              <a:rPr lang="ar-SY" sz="2700" dirty="0"/>
              <a:t>عكس ما توفره لنا المعاينة الطبقية العشوائية حيث يوجد اتفاق بين أفراد كل طبقة واختلاف بين مختلف الطبقات المكونة للمجتمع </a:t>
            </a:r>
            <a:r>
              <a:rPr lang="ar-SY" dirty="0"/>
              <a:t>.</a:t>
            </a:r>
            <a:r>
              <a:rPr lang="en-US" dirty="0"/>
              <a:t/>
            </a:r>
            <a:br>
              <a:rPr lang="en-US" dirty="0"/>
            </a:br>
            <a:endParaRPr lang="ar-IQ" dirty="0"/>
          </a:p>
        </p:txBody>
      </p:sp>
      <p:sp>
        <p:nvSpPr>
          <p:cNvPr id="3" name="Content Placeholder 2"/>
          <p:cNvSpPr>
            <a:spLocks noGrp="1"/>
          </p:cNvSpPr>
          <p:nvPr>
            <p:ph idx="1"/>
          </p:nvPr>
        </p:nvSpPr>
        <p:spPr/>
        <p:txBody>
          <a:bodyPr>
            <a:normAutofit lnSpcReduction="10000"/>
          </a:bodyPr>
          <a:lstStyle/>
          <a:p>
            <a:r>
              <a:rPr lang="ar-SY" dirty="0"/>
              <a:t>ويعتبر تصميم المعاينة العنقودية أقل تكلفة في جمع البيانات من كل وحدة ، بالمقارنة بتكاليف جمعها عندما يتم استخدام المعاينة العشوائية البسيطة أو المنتظمة أو العينة العشوائية الطبقية . ومع ذلك فإن هذا النوع من المعاينات يتعرض للتحيز ، وهو بذلك أقل أنواع المعاينات الاحتمالية قبولاً لتعميم نتائجه ، وذلك نظراً لأنه لا يوجد تنوع بين الأعضاء المكونين لكل قسم من أقسام المنظمة . ويعني ذلك أن  الشرط الذي يجب توافره حتى يكون استخدام هذا النوع من المعاينة مفضلاً ، وهو تنوع أعضاء كل مجموعة وتشابه المجموعات ، غير متحقق .</a:t>
            </a:r>
            <a:endParaRPr lang="en-US" dirty="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Y" sz="2400" dirty="0"/>
              <a:t>ولهذه الأسباب فإن استخدام المعاينة العنقودية غير شائع في البحوث التي تقوم بها المنظمات . بالإضافة إلى ما تقدم فإن هذا النوع من تصميم المعاينات قد يشوبه </a:t>
            </a:r>
            <a:endParaRPr lang="ar-IQ" sz="2400" dirty="0"/>
          </a:p>
        </p:txBody>
      </p:sp>
      <p:sp>
        <p:nvSpPr>
          <p:cNvPr id="3" name="Content Placeholder 2"/>
          <p:cNvSpPr>
            <a:spLocks noGrp="1"/>
          </p:cNvSpPr>
          <p:nvPr>
            <p:ph idx="1"/>
          </p:nvPr>
        </p:nvSpPr>
        <p:spPr/>
        <p:txBody>
          <a:bodyPr>
            <a:normAutofit fontScale="85000" lnSpcReduction="10000"/>
          </a:bodyPr>
          <a:lstStyle/>
          <a:p>
            <a:r>
              <a:rPr lang="ar-SY" dirty="0"/>
              <a:t>التكرار وذلك كما هو موجود في مثال اللجان التي كونها رئيس المنظمة الذي سبق ذكره في بداية هذا المبحث . كذلك فإن التجانس الموجود بين المجموعات التي تتكون طبيعياً مثل العملاء والطلاب والسكان يكون أكثر من الاختلاف ، ولذلك فإن استخدام المعاينة العنقودية – على الرغم من أنه قليل التكلفة – لا يوفر مستوى الفعالية الملائم من حيث الدقة والثقة في النتائج ولكنه مع ذلك مريح للباحث في كثير من الحالات . فعلى سبيل المثال فإنه من الأسهل فحص تشكيلة متنوعة من المنتجات الغلقة الموجودة داخل أربعة صناديق بدلاً من فتح ثلاثين صندوقاً في الشحنة لفحص عدد قليل من الشحنة عشوائياً .</a:t>
            </a:r>
            <a:endParaRPr lang="en-US" dirty="0"/>
          </a:p>
          <a:p>
            <a:r>
              <a:rPr lang="en-US" dirty="0"/>
              <a:t> </a:t>
            </a:r>
          </a:p>
          <a:p>
            <a:r>
              <a:rPr lang="en-US" dirty="0"/>
              <a:t> </a:t>
            </a:r>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Y" sz="2700" b="1" dirty="0"/>
              <a:t>المعاينة العنقودية ذات المرحلة الواحدة وذات المراحل المتعددة </a:t>
            </a:r>
            <a:r>
              <a:rPr lang="ar-SY" b="1" dirty="0"/>
              <a:t>:</a:t>
            </a:r>
            <a:r>
              <a:rPr lang="en-US" dirty="0"/>
              <a:t/>
            </a:r>
            <a:br>
              <a:rPr lang="en-US" dirty="0"/>
            </a:br>
            <a:endParaRPr lang="ar-IQ" dirty="0"/>
          </a:p>
        </p:txBody>
      </p:sp>
      <p:sp>
        <p:nvSpPr>
          <p:cNvPr id="3" name="Content Placeholder 2"/>
          <p:cNvSpPr>
            <a:spLocks noGrp="1"/>
          </p:cNvSpPr>
          <p:nvPr>
            <p:ph idx="1"/>
          </p:nvPr>
        </p:nvSpPr>
        <p:spPr/>
        <p:txBody>
          <a:bodyPr>
            <a:normAutofit fontScale="70000" lnSpcReduction="20000"/>
          </a:bodyPr>
          <a:lstStyle/>
          <a:p>
            <a:r>
              <a:rPr lang="ar-SY" b="1" dirty="0"/>
              <a:t> </a:t>
            </a:r>
            <a:endParaRPr lang="en-US" dirty="0"/>
          </a:p>
          <a:p>
            <a:r>
              <a:rPr lang="ar-SY" dirty="0"/>
              <a:t>ناقشنا حتى الآن المعاينة العنقودية ذات المرحلة الواحدة التي تقوم على تقسيم المجتمع إلى مجموعات ثم اختيار عدد من تلك المجموعات عشوائياً ، وأخيراً جمع البيانات من جميع أعضاء المجموعات التي تم اختيارها . ومن الممكن اختيار المعاينة العنقودية على عدة مراحل ، ويطلق عليها حينئذ المعاينة العنقودية متعددة المراحل .</a:t>
            </a:r>
            <a:endParaRPr lang="en-US" dirty="0"/>
          </a:p>
          <a:p>
            <a:r>
              <a:rPr lang="ar-SY" dirty="0"/>
              <a:t>فإذا أردنا على سبيل المثال إجراء استقصاء عن متوسط الودائع البنكية الشهرية لأفراد الوطن باتباع هذا الأسلوب فإننا نبدأ باختيار منطقة أو عدة مناطق حضرية ومنطقة أو عدة مناطق شبه حضرية ونفعل مثل ذلك بالنسبة للمناطق الريفية . أما في المرحلة التالية فإننا نقوم باختيار مواقع محددة في تلك المناطق . وفي المرحلة الثالثة  نقوم باخنيار بعض البنوك في المواقع التي تم اختيارها . وبلغة أخرى فإن اتباع أسلوب المعاينة العنقودية ذات المراحل يتطلب اختيار عينة عشوائية من وحدات المعاينة الأساسية ، ومن تلك الوحدات الأساسية يتم اختيار عينة احتمالية أخرى وبالمثل يتم اختيار عينة احتمالية ثالثة من كل الوحدات التي تم سحبها في المستوى الثاني وهكذا ، حتى نصل إلى المرحلة الأخيرة لوحدات المعاينة حيث يتم</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Y" b="1" dirty="0"/>
              <a:t>المعاينة المساحية : </a:t>
            </a:r>
            <a:r>
              <a:rPr lang="en-US" b="1" dirty="0"/>
              <a:t>area sampling</a:t>
            </a:r>
            <a:endParaRPr lang="ar-IQ" dirty="0"/>
          </a:p>
        </p:txBody>
      </p:sp>
      <p:sp>
        <p:nvSpPr>
          <p:cNvPr id="3" name="Content Placeholder 2"/>
          <p:cNvSpPr>
            <a:spLocks noGrp="1"/>
          </p:cNvSpPr>
          <p:nvPr>
            <p:ph idx="1"/>
          </p:nvPr>
        </p:nvSpPr>
        <p:spPr/>
        <p:txBody>
          <a:bodyPr>
            <a:normAutofit fontScale="85000" lnSpcReduction="10000"/>
          </a:bodyPr>
          <a:lstStyle/>
          <a:p>
            <a:r>
              <a:rPr lang="ar-SY" dirty="0"/>
              <a:t>تعتبر المعاينة المساحية معاينة عنقودية جغرافية . ويستخدم هذا النوع من المعاينات عندما يوجد مجتمع البحث في عدد من المواقع الجغرافية مثل المحافظات والمدن والأحياء والقرى ......آلخ . وعلى ذلك ، فإن المعاينة المساحية تعتبر شكلاً من أشكال المعاينة العنقودية ، ولكنه خاص بالمناطق الجغرافية . ويستخدم هذا النوع على سبيل المثال عند استقصاء حاجة العملاء في بعض أجزاء المدينة لفتح بعض متاجر البقالة التي تعمل لمدة 24 ساعة يومياً ، أو عندما يراد توجيه الإعلان إلى سكان بعض المناطق المحددة ، أو عندما يراد توجيه بعض برامج الراديو أو التلفزيون إلى بعض المواطنين الذين يقطنون مناطق معينة . وهنا يتم استخدام هذا النوع من المعاينة لجمع معلومات وبيانات عن اهتمامات واتجاهات وحوافز وسلوك السكان الموجودين بتلك المناطق . </a:t>
            </a:r>
            <a:endParaRPr lang="en-US" dirty="0"/>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Y" b="1" dirty="0"/>
              <a:t>المعاينة المضاعفة : </a:t>
            </a:r>
            <a:r>
              <a:rPr lang="en-US" b="1" dirty="0"/>
              <a:t>double sampling </a:t>
            </a:r>
            <a:r>
              <a:rPr lang="en-US" dirty="0"/>
              <a:t/>
            </a:r>
            <a:br>
              <a:rPr lang="en-US" dirty="0"/>
            </a:br>
            <a:endParaRPr lang="ar-IQ" dirty="0"/>
          </a:p>
        </p:txBody>
      </p:sp>
      <p:sp>
        <p:nvSpPr>
          <p:cNvPr id="3" name="Content Placeholder 2"/>
          <p:cNvSpPr>
            <a:spLocks noGrp="1"/>
          </p:cNvSpPr>
          <p:nvPr>
            <p:ph idx="1"/>
          </p:nvPr>
        </p:nvSpPr>
        <p:spPr/>
        <p:txBody>
          <a:bodyPr>
            <a:normAutofit fontScale="92500" lnSpcReduction="20000"/>
          </a:bodyPr>
          <a:lstStyle/>
          <a:p>
            <a:r>
              <a:rPr lang="ar-SY" dirty="0"/>
              <a:t>يتم استخدام هذا النوع من المعاينات عندما يكون الباحث بحاجة إلى مزيد من المعلومات من مجموعة فرعية من مجموعات البحث التي سبق جمع بيانات عنها لنفس الدراسة . وعندما يقوم الباحث باستخدام تصميم معين لجمع بيانات أولية لدراسة معينة ، ثم يقوم بعد ذلك بأخذ عينة فرعية من العينة الأولى لفحص المشكلة بمزيد من التفصيل ، فإن الباحث هنا يكون قد استخدم العينة المضاعفة . فعلى سبيل المثال فإن استقصاء تم اجراؤه باستخدام استبانة تحتوي على أسئلة محددة الإجابة قد تشير إلى أن لدى إحدى المجموعات العاملين بالمنظمة فهماً أوضح للمشكلة التي يدرسها الباحث . وهنا يقوم الباحث بعقد مقابلات مع أفراد تلك المجموعة وتوجيه أسئلة إضافية لهم عن المشكلة . </a:t>
            </a:r>
            <a:r>
              <a:rPr lang="ar-SY"/>
              <a:t>ويمكن القول بأن الباحث هنا قد استخدم أسلوب العينة المضاعفة .</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677</Words>
  <Application>Microsoft Office PowerPoint</Application>
  <PresentationFormat>On-screen Show (4:3)</PresentationFormat>
  <Paragraphs>20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اختيار العينات في الانحدار الخطي</vt:lpstr>
      <vt:lpstr> يتم في هذا النوع من المعاينات اختيار مجموعات للدراسة تتميز بعدم تجانس أعضاء كل مجموعة – أي تنوعهم . ويميز عدم التجانس في هذا النوع من</vt:lpstr>
      <vt:lpstr>وتعتبر اللجان الخاصة التي يتم تكوينها في المنظمات من الأقسام المختلفة لتقدم </vt:lpstr>
      <vt:lpstr> وذلك عكس ما توفره لنا المعاينة الطبقية العشوائية حيث يوجد اتفاق بين أفراد كل طبقة واختلاف بين مختلف الطبقات المكونة للمجتمع . </vt:lpstr>
      <vt:lpstr>ولهذه الأسباب فإن استخدام المعاينة العنقودية غير شائع في البحوث التي تقوم بها المنظمات . بالإضافة إلى ما تقدم فإن هذا النوع من تصميم المعاينات قد يشوبه </vt:lpstr>
      <vt:lpstr>المعاينة العنقودية ذات المرحلة الواحدة وذات المراحل المتعددة : </vt:lpstr>
      <vt:lpstr>المعاينة المساحية : area sampling</vt:lpstr>
      <vt:lpstr>المعاينة المضاعفة : double sampling  </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اختيار العينات في الانحدار الخطي</dc:title>
  <dc:creator>casper</dc:creator>
  <cp:lastModifiedBy>casper</cp:lastModifiedBy>
  <cp:revision>1</cp:revision>
  <dcterms:created xsi:type="dcterms:W3CDTF">2018-10-19T18:00:59Z</dcterms:created>
  <dcterms:modified xsi:type="dcterms:W3CDTF">2018-10-19T18:07:59Z</dcterms:modified>
</cp:coreProperties>
</file>